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CE8CFA-2C9C-4F0D-AF80-BDAC63409BD0}" type="datetimeFigureOut">
              <a:rPr lang="en-GB" smtClean="0"/>
              <a:pPr/>
              <a:t>25/01/2019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AEE967-C7A8-4747-A14B-FBC2480B34D1}" type="slidenum">
              <a:rPr lang="en-GB" smtClean="0"/>
              <a:pPr/>
              <a:t>‹#›</a:t>
            </a:fld>
            <a:endParaRPr lang="en-GB"/>
          </a:p>
        </p:txBody>
      </p:sp>
    </p:spTree>
    <p:extLst>
      <p:ext uri="{BB962C8B-B14F-4D97-AF65-F5344CB8AC3E}">
        <p14:creationId xmlns:p14="http://schemas.microsoft.com/office/powerpoint/2010/main" xmlns="" val="3365171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Children</a:t>
            </a:r>
            <a:r>
              <a:rPr lang="en-GB" baseline="0" dirty="0" smtClean="0"/>
              <a:t> from unstable families are likely to be affected by mistreatments and abuse (White, 2018). Disorganized attachment is governed by threats and fear which is propelled by caregivers and their parents. Traumatic experiences are also major factors as the cause of disorganized attachment hence affecting how children live.</a:t>
            </a:r>
            <a:endParaRPr lang="en-GB" dirty="0"/>
          </a:p>
        </p:txBody>
      </p:sp>
      <p:sp>
        <p:nvSpPr>
          <p:cNvPr id="4" name="Slide Number Placeholder 3"/>
          <p:cNvSpPr>
            <a:spLocks noGrp="1"/>
          </p:cNvSpPr>
          <p:nvPr>
            <p:ph type="sldNum" sz="quarter" idx="10"/>
          </p:nvPr>
        </p:nvSpPr>
        <p:spPr/>
        <p:txBody>
          <a:bodyPr/>
          <a:lstStyle/>
          <a:p>
            <a:fld id="{35AEE967-C7A8-4747-A14B-FBC2480B34D1}" type="slidenum">
              <a:rPr lang="en-GB" smtClean="0"/>
              <a:pPr/>
              <a:t>2</a:t>
            </a:fld>
            <a:endParaRPr lang="en-GB"/>
          </a:p>
        </p:txBody>
      </p:sp>
    </p:spTree>
    <p:extLst>
      <p:ext uri="{BB962C8B-B14F-4D97-AF65-F5344CB8AC3E}">
        <p14:creationId xmlns:p14="http://schemas.microsoft.com/office/powerpoint/2010/main" xmlns="" val="3751140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According to Crittenden (2017), the disorganized attachment forces children</a:t>
            </a:r>
            <a:r>
              <a:rPr lang="en-GB" baseline="0" dirty="0" smtClean="0"/>
              <a:t> to experience difficulties in controlling emotions. The child conflicts with other children most of the times hence causing fights and violence. In case his parents are not around, he tends to move in an unusual way to show he is scared. This is followed by the child living in an isolated place alone while he avoids interacting with fellow children.</a:t>
            </a:r>
            <a:endParaRPr lang="en-GB" dirty="0"/>
          </a:p>
        </p:txBody>
      </p:sp>
      <p:sp>
        <p:nvSpPr>
          <p:cNvPr id="4" name="Slide Number Placeholder 3"/>
          <p:cNvSpPr>
            <a:spLocks noGrp="1"/>
          </p:cNvSpPr>
          <p:nvPr>
            <p:ph type="sldNum" sz="quarter" idx="10"/>
          </p:nvPr>
        </p:nvSpPr>
        <p:spPr/>
        <p:txBody>
          <a:bodyPr/>
          <a:lstStyle/>
          <a:p>
            <a:fld id="{35AEE967-C7A8-4747-A14B-FBC2480B34D1}" type="slidenum">
              <a:rPr lang="en-GB" smtClean="0"/>
              <a:pPr/>
              <a:t>3</a:t>
            </a:fld>
            <a:endParaRPr lang="en-GB"/>
          </a:p>
        </p:txBody>
      </p:sp>
    </p:spTree>
    <p:extLst>
      <p:ext uri="{BB962C8B-B14F-4D97-AF65-F5344CB8AC3E}">
        <p14:creationId xmlns:p14="http://schemas.microsoft.com/office/powerpoint/2010/main" xmlns="" val="1249950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John</a:t>
            </a:r>
            <a:r>
              <a:rPr lang="en-GB" baseline="0" dirty="0" smtClean="0"/>
              <a:t> Bowlby theory asserts that all children are biologically programmed in a way that they are able to form attachments with others (Holmes, 2014). This child’s environment is not accommodative and supporting. For example, there is a lot of violence from adults who keep on fighting and this affects his development. As a result, he is stressed and traumatized since he has fear.</a:t>
            </a:r>
            <a:endParaRPr lang="en-GB" dirty="0"/>
          </a:p>
        </p:txBody>
      </p:sp>
      <p:sp>
        <p:nvSpPr>
          <p:cNvPr id="4" name="Slide Number Placeholder 3"/>
          <p:cNvSpPr>
            <a:spLocks noGrp="1"/>
          </p:cNvSpPr>
          <p:nvPr>
            <p:ph type="sldNum" sz="quarter" idx="10"/>
          </p:nvPr>
        </p:nvSpPr>
        <p:spPr/>
        <p:txBody>
          <a:bodyPr/>
          <a:lstStyle/>
          <a:p>
            <a:fld id="{35AEE967-C7A8-4747-A14B-FBC2480B34D1}" type="slidenum">
              <a:rPr lang="en-GB" smtClean="0"/>
              <a:pPr/>
              <a:t>4</a:t>
            </a:fld>
            <a:endParaRPr lang="en-GB"/>
          </a:p>
        </p:txBody>
      </p:sp>
    </p:spTree>
    <p:extLst>
      <p:ext uri="{BB962C8B-B14F-4D97-AF65-F5344CB8AC3E}">
        <p14:creationId xmlns:p14="http://schemas.microsoft.com/office/powerpoint/2010/main" xmlns="" val="3780982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Parents</a:t>
            </a:r>
            <a:r>
              <a:rPr lang="en-GB" baseline="0" dirty="0" smtClean="0"/>
              <a:t> care is very fundamental since it influences how children will be brought up (White, 2018). In case his mother is not around, the child becomes distressed hence struggling to adapt the environment. In addition, the child reacts through crying and being angry until her mother is back.</a:t>
            </a:r>
            <a:endParaRPr lang="en-GB" dirty="0"/>
          </a:p>
        </p:txBody>
      </p:sp>
      <p:sp>
        <p:nvSpPr>
          <p:cNvPr id="4" name="Slide Number Placeholder 3"/>
          <p:cNvSpPr>
            <a:spLocks noGrp="1"/>
          </p:cNvSpPr>
          <p:nvPr>
            <p:ph type="sldNum" sz="quarter" idx="10"/>
          </p:nvPr>
        </p:nvSpPr>
        <p:spPr/>
        <p:txBody>
          <a:bodyPr/>
          <a:lstStyle/>
          <a:p>
            <a:fld id="{35AEE967-C7A8-4747-A14B-FBC2480B34D1}" type="slidenum">
              <a:rPr lang="en-GB" smtClean="0"/>
              <a:pPr/>
              <a:t>5</a:t>
            </a:fld>
            <a:endParaRPr lang="en-GB"/>
          </a:p>
        </p:txBody>
      </p:sp>
    </p:spTree>
    <p:extLst>
      <p:ext uri="{BB962C8B-B14F-4D97-AF65-F5344CB8AC3E}">
        <p14:creationId xmlns:p14="http://schemas.microsoft.com/office/powerpoint/2010/main" xmlns="" val="108500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bond between the mother and the child is likely to influence how</a:t>
            </a:r>
            <a:r>
              <a:rPr lang="en-GB" baseline="0" dirty="0" smtClean="0"/>
              <a:t> a child will develop (Crittenden, 2017). It is evident that the child’s interaction with his mother is poor and wanting. This can be attributed to be the fault of his mother hence resulting to a poor bond. As such, they do not seem to relate at all meaning the child is likely to live an isolated life.</a:t>
            </a:r>
            <a:endParaRPr lang="en-GB" dirty="0"/>
          </a:p>
        </p:txBody>
      </p:sp>
      <p:sp>
        <p:nvSpPr>
          <p:cNvPr id="4" name="Slide Number Placeholder 3"/>
          <p:cNvSpPr>
            <a:spLocks noGrp="1"/>
          </p:cNvSpPr>
          <p:nvPr>
            <p:ph type="sldNum" sz="quarter" idx="10"/>
          </p:nvPr>
        </p:nvSpPr>
        <p:spPr/>
        <p:txBody>
          <a:bodyPr/>
          <a:lstStyle/>
          <a:p>
            <a:fld id="{35AEE967-C7A8-4747-A14B-FBC2480B34D1}" type="slidenum">
              <a:rPr lang="en-GB" smtClean="0"/>
              <a:pPr/>
              <a:t>6</a:t>
            </a:fld>
            <a:endParaRPr lang="en-GB"/>
          </a:p>
        </p:txBody>
      </p:sp>
    </p:spTree>
    <p:extLst>
      <p:ext uri="{BB962C8B-B14F-4D97-AF65-F5344CB8AC3E}">
        <p14:creationId xmlns:p14="http://schemas.microsoft.com/office/powerpoint/2010/main" xmlns="" val="3520086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a:t>
            </a:r>
            <a:r>
              <a:rPr lang="en-GB" baseline="0" dirty="0" smtClean="0"/>
              <a:t> think the theories are important in understanding how children develop (Holmes, 2014). Through this, parents are able to understand their children better hence improving how they interact. As a result, they are able to know in case their children have difficulties or not as they develop.</a:t>
            </a:r>
            <a:endParaRPr lang="en-GB" dirty="0"/>
          </a:p>
        </p:txBody>
      </p:sp>
      <p:sp>
        <p:nvSpPr>
          <p:cNvPr id="4" name="Slide Number Placeholder 3"/>
          <p:cNvSpPr>
            <a:spLocks noGrp="1"/>
          </p:cNvSpPr>
          <p:nvPr>
            <p:ph type="sldNum" sz="quarter" idx="10"/>
          </p:nvPr>
        </p:nvSpPr>
        <p:spPr/>
        <p:txBody>
          <a:bodyPr/>
          <a:lstStyle/>
          <a:p>
            <a:fld id="{35AEE967-C7A8-4747-A14B-FBC2480B34D1}" type="slidenum">
              <a:rPr lang="en-GB" smtClean="0"/>
              <a:pPr/>
              <a:t>7</a:t>
            </a:fld>
            <a:endParaRPr lang="en-GB"/>
          </a:p>
        </p:txBody>
      </p:sp>
    </p:spTree>
    <p:extLst>
      <p:ext uri="{BB962C8B-B14F-4D97-AF65-F5344CB8AC3E}">
        <p14:creationId xmlns:p14="http://schemas.microsoft.com/office/powerpoint/2010/main" xmlns="" val="3053120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Disorganized</a:t>
            </a:r>
            <a:r>
              <a:rPr lang="en-GB" baseline="0" dirty="0" smtClean="0"/>
              <a:t> attachment is governed by stress and being traumatized which affects development. This can be solved by parents and caregivers providing safety and giving them love. They should also provide a conducive environment in order to allow their children develop with less difficulties. </a:t>
            </a:r>
          </a:p>
        </p:txBody>
      </p:sp>
      <p:sp>
        <p:nvSpPr>
          <p:cNvPr id="4" name="Slide Number Placeholder 3"/>
          <p:cNvSpPr>
            <a:spLocks noGrp="1"/>
          </p:cNvSpPr>
          <p:nvPr>
            <p:ph type="sldNum" sz="quarter" idx="10"/>
          </p:nvPr>
        </p:nvSpPr>
        <p:spPr/>
        <p:txBody>
          <a:bodyPr/>
          <a:lstStyle/>
          <a:p>
            <a:fld id="{35AEE967-C7A8-4747-A14B-FBC2480B34D1}" type="slidenum">
              <a:rPr lang="en-GB" smtClean="0"/>
              <a:pPr/>
              <a:t>8</a:t>
            </a:fld>
            <a:endParaRPr lang="en-GB"/>
          </a:p>
        </p:txBody>
      </p:sp>
    </p:spTree>
    <p:extLst>
      <p:ext uri="{BB962C8B-B14F-4D97-AF65-F5344CB8AC3E}">
        <p14:creationId xmlns:p14="http://schemas.microsoft.com/office/powerpoint/2010/main" xmlns="" val="2271138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1157108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3345021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411759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1970998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3266168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516441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1707760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212450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147B4C-28ED-4D01-B3F7-3CA292E62036}" type="slidenum">
              <a:rPr lang="en-GB" smtClean="0"/>
              <a:pPr/>
              <a:t>‹#›</a:t>
            </a:fld>
            <a:endParaRPr lang="en-GB"/>
          </a:p>
        </p:txBody>
      </p:sp>
      <p:sp>
        <p:nvSpPr>
          <p:cNvPr id="5" name="Date Placeholder 4"/>
          <p:cNvSpPr>
            <a:spLocks noGrp="1"/>
          </p:cNvSpPr>
          <p:nvPr>
            <p:ph type="dt" sz="half" idx="10"/>
          </p:nvPr>
        </p:nvSpPr>
        <p:spPr/>
        <p:txBody>
          <a:bodyPr/>
          <a:lstStyle/>
          <a:p>
            <a:fld id="{CC857D62-B7C7-4441-BD58-40A8EFD46795}" type="datetimeFigureOut">
              <a:rPr lang="en-GB" smtClean="0"/>
              <a:pPr/>
              <a:t>25/01/2019</a:t>
            </a:fld>
            <a:endParaRPr lang="en-GB"/>
          </a:p>
        </p:txBody>
      </p:sp>
    </p:spTree>
    <p:extLst>
      <p:ext uri="{BB962C8B-B14F-4D97-AF65-F5344CB8AC3E}">
        <p14:creationId xmlns:p14="http://schemas.microsoft.com/office/powerpoint/2010/main" xmlns="" val="1836694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2917183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147B4C-28ED-4D01-B3F7-3CA292E62036}"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039616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3980047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147B4C-28ED-4D01-B3F7-3CA292E62036}"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4019285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3494146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2968730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857D62-B7C7-4441-BD58-40A8EFD46795}" type="datetimeFigureOut">
              <a:rPr lang="en-GB" smtClean="0"/>
              <a:pPr/>
              <a:t>25/01/2019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1307912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857D62-B7C7-4441-BD58-40A8EFD46795}" type="datetimeFigureOut">
              <a:rPr lang="en-GB" smtClean="0"/>
              <a:pPr/>
              <a:t>25/01/2019</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0147B4C-28ED-4D01-B3F7-3CA292E62036}" type="slidenum">
              <a:rPr lang="en-GB" smtClean="0"/>
              <a:pPr/>
              <a:t>‹#›</a:t>
            </a:fld>
            <a:endParaRPr lang="en-GB"/>
          </a:p>
        </p:txBody>
      </p:sp>
    </p:spTree>
    <p:extLst>
      <p:ext uri="{BB962C8B-B14F-4D97-AF65-F5344CB8AC3E}">
        <p14:creationId xmlns:p14="http://schemas.microsoft.com/office/powerpoint/2010/main" xmlns="" val="155960381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5791" y="1336430"/>
            <a:ext cx="7766936" cy="702799"/>
          </a:xfrm>
        </p:spPr>
        <p:txBody>
          <a:bodyPr/>
          <a:lstStyle/>
          <a:p>
            <a:pPr algn="ctr"/>
            <a:r>
              <a:rPr lang="en-GB" sz="3200" dirty="0">
                <a:latin typeface="Times New Roman" pitchFamily="18" charset="0"/>
                <a:cs typeface="Times New Roman" pitchFamily="18" charset="0"/>
              </a:rPr>
              <a:t>Attachment Theories</a:t>
            </a:r>
          </a:p>
        </p:txBody>
      </p:sp>
      <p:sp>
        <p:nvSpPr>
          <p:cNvPr id="3" name="Subtitle 2"/>
          <p:cNvSpPr>
            <a:spLocks noGrp="1"/>
          </p:cNvSpPr>
          <p:nvPr>
            <p:ph type="subTitle" idx="1"/>
          </p:nvPr>
        </p:nvSpPr>
        <p:spPr>
          <a:xfrm>
            <a:off x="928469" y="2847731"/>
            <a:ext cx="10030264" cy="1807633"/>
          </a:xfrm>
        </p:spPr>
        <p:txBody>
          <a:bodyPr>
            <a:normAutofit/>
          </a:bodyPr>
          <a:lstStyle/>
          <a:p>
            <a:pPr algn="ctr"/>
            <a:r>
              <a:rPr lang="en-GB" sz="2800" dirty="0">
                <a:latin typeface="Times New Roman" panose="02020603050405020304" pitchFamily="18" charset="0"/>
                <a:cs typeface="Times New Roman" panose="02020603050405020304" pitchFamily="18" charset="0"/>
              </a:rPr>
              <a:t>The Development of Family and Parent-Child </a:t>
            </a:r>
            <a:r>
              <a:rPr lang="en-GB" sz="2800" dirty="0" smtClean="0">
                <a:latin typeface="Times New Roman" panose="02020603050405020304" pitchFamily="18" charset="0"/>
                <a:cs typeface="Times New Roman" panose="02020603050405020304" pitchFamily="18" charset="0"/>
              </a:rPr>
              <a:t>Relationships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30185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3200"/>
            <a:ext cx="8596668" cy="11049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Introduction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2858" y="725714"/>
            <a:ext cx="10798628" cy="5500913"/>
          </a:xfrm>
        </p:spPr>
        <p:txBody>
          <a:bodyPr>
            <a:normAutofit/>
          </a:bodyPr>
          <a:lstStyle/>
          <a:p>
            <a:r>
              <a:rPr lang="en-GB" sz="2000" dirty="0" smtClean="0">
                <a:latin typeface="Times New Roman" panose="02020603050405020304" pitchFamily="18" charset="0"/>
                <a:cs typeface="Times New Roman" panose="02020603050405020304" pitchFamily="18" charset="0"/>
              </a:rPr>
              <a:t>Attachment is very important for the growth and development of children.</a:t>
            </a:r>
          </a:p>
          <a:p>
            <a:r>
              <a:rPr lang="en-GB" sz="2000" dirty="0" smtClean="0">
                <a:latin typeface="Times New Roman" panose="02020603050405020304" pitchFamily="18" charset="0"/>
                <a:cs typeface="Times New Roman" panose="02020603050405020304" pitchFamily="18" charset="0"/>
              </a:rPr>
              <a:t>However, m</a:t>
            </a:r>
            <a:r>
              <a:rPr lang="en-GB" sz="2000" dirty="0" smtClean="0">
                <a:latin typeface="Times New Roman" panose="02020603050405020304" pitchFamily="18" charset="0"/>
                <a:cs typeface="Times New Roman" panose="02020603050405020304" pitchFamily="18" charset="0"/>
              </a:rPr>
              <a:t>any </a:t>
            </a:r>
            <a:r>
              <a:rPr lang="en-GB" sz="2000" dirty="0" smtClean="0">
                <a:latin typeface="Times New Roman" panose="02020603050405020304" pitchFamily="18" charset="0"/>
                <a:cs typeface="Times New Roman" panose="02020603050405020304" pitchFamily="18" charset="0"/>
              </a:rPr>
              <a:t>children are mistreated and </a:t>
            </a:r>
            <a:r>
              <a:rPr lang="en-GB" sz="2000" dirty="0" smtClean="0">
                <a:latin typeface="Times New Roman" panose="02020603050405020304" pitchFamily="18" charset="0"/>
                <a:cs typeface="Times New Roman" panose="02020603050405020304" pitchFamily="18" charset="0"/>
              </a:rPr>
              <a:t>abused and this leads to detachment.</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Constant </a:t>
            </a:r>
            <a:r>
              <a:rPr lang="en-GB" sz="2000" dirty="0">
                <a:latin typeface="Times New Roman" panose="02020603050405020304" pitchFamily="18" charset="0"/>
                <a:cs typeface="Times New Roman" panose="02020603050405020304" pitchFamily="18" charset="0"/>
              </a:rPr>
              <a:t>mistreatment </a:t>
            </a:r>
            <a:r>
              <a:rPr lang="en-GB" sz="2000" dirty="0" smtClean="0">
                <a:latin typeface="Times New Roman" panose="02020603050405020304" pitchFamily="18" charset="0"/>
                <a:cs typeface="Times New Roman" panose="02020603050405020304" pitchFamily="18" charset="0"/>
              </a:rPr>
              <a:t>leads to a </a:t>
            </a:r>
            <a:r>
              <a:rPr lang="en-GB" sz="2000" dirty="0">
                <a:latin typeface="Times New Roman" panose="02020603050405020304" pitchFamily="18" charset="0"/>
                <a:cs typeface="Times New Roman" panose="02020603050405020304" pitchFamily="18" charset="0"/>
              </a:rPr>
              <a:t>disorganized </a:t>
            </a:r>
            <a:r>
              <a:rPr lang="en-GB" sz="2000" dirty="0" smtClean="0">
                <a:latin typeface="Times New Roman" panose="02020603050405020304" pitchFamily="18" charset="0"/>
                <a:cs typeface="Times New Roman" panose="02020603050405020304" pitchFamily="18" charset="0"/>
              </a:rPr>
              <a:t>attachment</a:t>
            </a: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(White, 2018).</a:t>
            </a:r>
          </a:p>
          <a:p>
            <a:r>
              <a:rPr lang="en-GB" sz="2000" dirty="0" smtClean="0">
                <a:latin typeface="Times New Roman" panose="02020603050405020304" pitchFamily="18" charset="0"/>
                <a:cs typeface="Times New Roman" panose="02020603050405020304" pitchFamily="18" charset="0"/>
              </a:rPr>
              <a:t>It is governed by </a:t>
            </a:r>
            <a:r>
              <a:rPr lang="en-GB" sz="2000" dirty="0">
                <a:latin typeface="Times New Roman" panose="02020603050405020304" pitchFamily="18" charset="0"/>
                <a:cs typeface="Times New Roman" panose="02020603050405020304" pitchFamily="18" charset="0"/>
              </a:rPr>
              <a:t>chronic and intense fear </a:t>
            </a:r>
            <a:r>
              <a:rPr lang="en-GB" sz="2000" dirty="0" smtClean="0">
                <a:latin typeface="Times New Roman" panose="02020603050405020304" pitchFamily="18" charset="0"/>
                <a:cs typeface="Times New Roman" panose="02020603050405020304" pitchFamily="18" charset="0"/>
              </a:rPr>
              <a:t>as they relate with parents.</a:t>
            </a:r>
          </a:p>
          <a:p>
            <a:r>
              <a:rPr lang="en-GB" sz="2000" dirty="0" smtClean="0">
                <a:latin typeface="Times New Roman" panose="02020603050405020304" pitchFamily="18" charset="0"/>
                <a:cs typeface="Times New Roman" panose="02020603050405020304" pitchFamily="18" charset="0"/>
              </a:rPr>
              <a:t>It </a:t>
            </a:r>
            <a:r>
              <a:rPr lang="en-GB" sz="2000" dirty="0">
                <a:latin typeface="Times New Roman" panose="02020603050405020304" pitchFamily="18" charset="0"/>
                <a:cs typeface="Times New Roman" panose="02020603050405020304" pitchFamily="18" charset="0"/>
              </a:rPr>
              <a:t>results from intense traumatic </a:t>
            </a:r>
            <a:r>
              <a:rPr lang="en-GB" sz="2000" dirty="0" smtClean="0">
                <a:latin typeface="Times New Roman" panose="02020603050405020304" pitchFamily="18" charset="0"/>
                <a:cs typeface="Times New Roman" panose="02020603050405020304" pitchFamily="18" charset="0"/>
              </a:rPr>
              <a:t>experiences.</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7334" y="3330574"/>
            <a:ext cx="8707966" cy="3273426"/>
          </a:xfrm>
          <a:prstGeom prst="rect">
            <a:avLst/>
          </a:prstGeom>
        </p:spPr>
      </p:pic>
    </p:spTree>
    <p:extLst>
      <p:ext uri="{BB962C8B-B14F-4D97-AF65-F5344CB8AC3E}">
        <p14:creationId xmlns:p14="http://schemas.microsoft.com/office/powerpoint/2010/main" xmlns="" val="3232272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4000"/>
            <a:ext cx="8596668" cy="674468"/>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Description </a:t>
            </a:r>
            <a:r>
              <a:rPr lang="en-GB" sz="2800" dirty="0" smtClean="0">
                <a:latin typeface="Times New Roman" panose="02020603050405020304" pitchFamily="18" charset="0"/>
                <a:cs typeface="Times New Roman" panose="02020603050405020304" pitchFamily="18" charset="0"/>
              </a:rPr>
              <a:t>o</a:t>
            </a:r>
            <a:r>
              <a:rPr lang="en-GB" sz="2800" dirty="0" smtClean="0">
                <a:latin typeface="Times New Roman" panose="02020603050405020304" pitchFamily="18" charset="0"/>
                <a:cs typeface="Times New Roman" panose="02020603050405020304" pitchFamily="18" charset="0"/>
              </a:rPr>
              <a:t>f </a:t>
            </a:r>
            <a:r>
              <a:rPr lang="en-GB" sz="2800" dirty="0" smtClean="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dirty="0" smtClean="0">
                <a:latin typeface="Times New Roman" panose="02020603050405020304" pitchFamily="18" charset="0"/>
                <a:cs typeface="Times New Roman" panose="02020603050405020304" pitchFamily="18" charset="0"/>
              </a:rPr>
              <a:t>C</a:t>
            </a:r>
            <a:r>
              <a:rPr lang="en-GB" sz="2800" dirty="0" smtClean="0">
                <a:latin typeface="Times New Roman" panose="02020603050405020304" pitchFamily="18" charset="0"/>
                <a:cs typeface="Times New Roman" panose="02020603050405020304" pitchFamily="18" charset="0"/>
              </a:rPr>
              <a:t>hild’s Attachment</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295400"/>
            <a:ext cx="10633091" cy="5119467"/>
          </a:xfrm>
        </p:spPr>
        <p:txBody>
          <a:bodyPr>
            <a:normAutofit/>
          </a:bodyPr>
          <a:lstStyle/>
          <a:p>
            <a:r>
              <a:rPr lang="en-GB" sz="2000" dirty="0" smtClean="0">
                <a:latin typeface="Times New Roman" panose="02020603050405020304" pitchFamily="18" charset="0"/>
                <a:cs typeface="Times New Roman" panose="02020603050405020304" pitchFamily="18" charset="0"/>
              </a:rPr>
              <a:t>I </a:t>
            </a:r>
            <a:r>
              <a:rPr lang="en-GB" sz="2000" dirty="0" smtClean="0">
                <a:latin typeface="Times New Roman" panose="02020603050405020304" pitchFamily="18" charset="0"/>
                <a:cs typeface="Times New Roman" panose="02020603050405020304" pitchFamily="18" charset="0"/>
              </a:rPr>
              <a:t>studied a child’s attachment who seemed neglected by the parents and noted the following;</a:t>
            </a:r>
          </a:p>
          <a:p>
            <a:r>
              <a:rPr lang="en-GB" sz="2000" dirty="0" smtClean="0">
                <a:latin typeface="Times New Roman" panose="02020603050405020304" pitchFamily="18" charset="0"/>
                <a:cs typeface="Times New Roman" panose="02020603050405020304" pitchFamily="18" charset="0"/>
              </a:rPr>
              <a:t>The </a:t>
            </a:r>
            <a:r>
              <a:rPr lang="en-GB" sz="2000" dirty="0" smtClean="0">
                <a:latin typeface="Times New Roman" panose="02020603050405020304" pitchFamily="18" charset="0"/>
                <a:cs typeface="Times New Roman" panose="02020603050405020304" pitchFamily="18" charset="0"/>
              </a:rPr>
              <a:t>child has many difficulties in </a:t>
            </a:r>
            <a:r>
              <a:rPr lang="en-GB" sz="2000" dirty="0">
                <a:latin typeface="Times New Roman" panose="02020603050405020304" pitchFamily="18" charset="0"/>
                <a:cs typeface="Times New Roman" panose="02020603050405020304" pitchFamily="18" charset="0"/>
              </a:rPr>
              <a:t>controlling his </a:t>
            </a:r>
            <a:r>
              <a:rPr lang="en-GB" sz="2000" dirty="0" smtClean="0">
                <a:latin typeface="Times New Roman" panose="02020603050405020304" pitchFamily="18" charset="0"/>
                <a:cs typeface="Times New Roman" panose="02020603050405020304" pitchFamily="18" charset="0"/>
              </a:rPr>
              <a:t>emotions</a:t>
            </a:r>
            <a:endParaRPr lang="en-GB" sz="2000" dirty="0" smtClean="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He usually shows conflicting behaviours most of the time.</a:t>
            </a:r>
          </a:p>
          <a:p>
            <a:r>
              <a:rPr lang="en-GB" sz="2000" dirty="0" smtClean="0">
                <a:latin typeface="Times New Roman" panose="02020603050405020304" pitchFamily="18" charset="0"/>
                <a:cs typeface="Times New Roman" panose="02020603050405020304" pitchFamily="18" charset="0"/>
              </a:rPr>
              <a:t>He also moves in an unusual way when scared.</a:t>
            </a:r>
          </a:p>
          <a:p>
            <a:r>
              <a:rPr lang="en-GB" sz="2000" dirty="0" smtClean="0">
                <a:latin typeface="Times New Roman" panose="02020603050405020304" pitchFamily="18" charset="0"/>
                <a:cs typeface="Times New Roman" panose="02020603050405020304" pitchFamily="18" charset="0"/>
              </a:rPr>
              <a:t>Many are </a:t>
            </a:r>
            <a:r>
              <a:rPr lang="en-GB" sz="2000" dirty="0">
                <a:latin typeface="Times New Roman" panose="02020603050405020304" pitchFamily="18" charset="0"/>
                <a:cs typeface="Times New Roman" panose="02020603050405020304" pitchFamily="18" charset="0"/>
              </a:rPr>
              <a:t>the times he </a:t>
            </a:r>
            <a:r>
              <a:rPr lang="en-GB" sz="2000" dirty="0" smtClean="0">
                <a:latin typeface="Times New Roman" panose="02020603050405020304" pitchFamily="18" charset="0"/>
                <a:cs typeface="Times New Roman" panose="02020603050405020304" pitchFamily="18" charset="0"/>
              </a:rPr>
              <a:t>is in a </a:t>
            </a:r>
            <a:r>
              <a:rPr lang="en-GB" sz="2000" dirty="0">
                <a:latin typeface="Times New Roman" panose="02020603050405020304" pitchFamily="18" charset="0"/>
                <a:cs typeface="Times New Roman" panose="02020603050405020304" pitchFamily="18" charset="0"/>
              </a:rPr>
              <a:t>state of </a:t>
            </a:r>
            <a:r>
              <a:rPr lang="en-GB" sz="2000" dirty="0" smtClean="0">
                <a:latin typeface="Times New Roman" panose="02020603050405020304" pitchFamily="18" charset="0"/>
                <a:cs typeface="Times New Roman" panose="02020603050405020304" pitchFamily="18" charset="0"/>
              </a:rPr>
              <a:t>hyper-vigilance</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The child had a disorganized attachment.</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37978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15900"/>
            <a:ext cx="8596668" cy="10795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The Child’s Disorganized Attachment </a:t>
            </a:r>
            <a:r>
              <a:rPr lang="en-GB" sz="2800" dirty="0" smtClean="0">
                <a:latin typeface="Times New Roman" panose="02020603050405020304" pitchFamily="18" charset="0"/>
                <a:cs typeface="Times New Roman" panose="02020603050405020304" pitchFamily="18" charset="0"/>
              </a:rPr>
              <a:t>and </a:t>
            </a:r>
            <a:r>
              <a:rPr lang="en-GB" sz="2800" dirty="0" smtClean="0">
                <a:latin typeface="Times New Roman" panose="02020603050405020304" pitchFamily="18" charset="0"/>
                <a:cs typeface="Times New Roman" panose="02020603050405020304" pitchFamily="18" charset="0"/>
              </a:rPr>
              <a:t>John Bowlby Theory</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39151" y="1111348"/>
            <a:ext cx="11099409" cy="5746651"/>
          </a:xfrm>
        </p:spPr>
        <p:txBody>
          <a:bodyPr>
            <a:normAutofit/>
          </a:bodyPr>
          <a:lstStyle/>
          <a:p>
            <a:r>
              <a:rPr lang="en-GB" sz="2000" dirty="0">
                <a:latin typeface="Times New Roman" panose="02020603050405020304" pitchFamily="18" charset="0"/>
                <a:cs typeface="Times New Roman" panose="02020603050405020304" pitchFamily="18" charset="0"/>
              </a:rPr>
              <a:t>C</a:t>
            </a:r>
            <a:r>
              <a:rPr lang="en-GB" sz="2000" dirty="0" smtClean="0">
                <a:latin typeface="Times New Roman" panose="02020603050405020304" pitchFamily="18" charset="0"/>
                <a:cs typeface="Times New Roman" panose="02020603050405020304" pitchFamily="18" charset="0"/>
              </a:rPr>
              <a:t>hildren are </a:t>
            </a:r>
            <a:r>
              <a:rPr lang="en-GB" sz="2000" dirty="0">
                <a:latin typeface="Times New Roman" panose="02020603050405020304" pitchFamily="18" charset="0"/>
                <a:cs typeface="Times New Roman" panose="02020603050405020304" pitchFamily="18" charset="0"/>
              </a:rPr>
              <a:t>biologically pre-programmed to form attachments with </a:t>
            </a:r>
            <a:r>
              <a:rPr lang="en-GB" sz="2000" dirty="0" smtClean="0">
                <a:latin typeface="Times New Roman" panose="02020603050405020304" pitchFamily="18" charset="0"/>
                <a:cs typeface="Times New Roman" panose="02020603050405020304" pitchFamily="18" charset="0"/>
              </a:rPr>
              <a:t>others (Holmes, 2014).</a:t>
            </a:r>
          </a:p>
          <a:p>
            <a:r>
              <a:rPr lang="en-GB" sz="2000" dirty="0" smtClean="0">
                <a:latin typeface="Times New Roman" panose="02020603050405020304" pitchFamily="18" charset="0"/>
                <a:cs typeface="Times New Roman" panose="02020603050405020304" pitchFamily="18" charset="0"/>
              </a:rPr>
              <a:t>This is </a:t>
            </a:r>
            <a:r>
              <a:rPr lang="en-GB" sz="2000" dirty="0">
                <a:latin typeface="Times New Roman" panose="02020603050405020304" pitchFamily="18" charset="0"/>
                <a:cs typeface="Times New Roman" panose="02020603050405020304" pitchFamily="18" charset="0"/>
              </a:rPr>
              <a:t>because </a:t>
            </a:r>
            <a:r>
              <a:rPr lang="en-GB" sz="2000" dirty="0" smtClean="0">
                <a:latin typeface="Times New Roman" panose="02020603050405020304" pitchFamily="18" charset="0"/>
                <a:cs typeface="Times New Roman" panose="02020603050405020304" pitchFamily="18" charset="0"/>
              </a:rPr>
              <a:t>the attachments enable </a:t>
            </a:r>
            <a:r>
              <a:rPr lang="en-GB" sz="2000" dirty="0">
                <a:latin typeface="Times New Roman" panose="02020603050405020304" pitchFamily="18" charset="0"/>
                <a:cs typeface="Times New Roman" panose="02020603050405020304" pitchFamily="18" charset="0"/>
              </a:rPr>
              <a:t>them to survive</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The child’s environment is not accommodative and supporting.</a:t>
            </a:r>
          </a:p>
          <a:p>
            <a:r>
              <a:rPr lang="en-GB" sz="2000" dirty="0" smtClean="0">
                <a:latin typeface="Times New Roman" panose="02020603050405020304" pitchFamily="18" charset="0"/>
                <a:cs typeface="Times New Roman" panose="02020603050405020304" pitchFamily="18" charset="0"/>
              </a:rPr>
              <a:t>Parents instil him with fear, trauma and stress.</a:t>
            </a:r>
          </a:p>
          <a:p>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a:stretch>
            <a:fillRect/>
          </a:stretch>
        </p:blipFill>
        <p:spPr>
          <a:xfrm>
            <a:off x="918634" y="3607726"/>
            <a:ext cx="9393766" cy="3097874"/>
          </a:xfrm>
          <a:prstGeom prst="rect">
            <a:avLst/>
          </a:prstGeom>
        </p:spPr>
      </p:pic>
    </p:spTree>
    <p:extLst>
      <p:ext uri="{BB962C8B-B14F-4D97-AF65-F5344CB8AC3E}">
        <p14:creationId xmlns:p14="http://schemas.microsoft.com/office/powerpoint/2010/main" xmlns="" val="3877658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672" y="381977"/>
            <a:ext cx="8596668" cy="644965"/>
          </a:xfrm>
        </p:spPr>
        <p:txBody>
          <a:bodyPr>
            <a:noAutofit/>
          </a:bodyPr>
          <a:lstStyle/>
          <a:p>
            <a:pPr algn="ctr"/>
            <a:r>
              <a:rPr lang="en-GB" sz="2800" dirty="0" smtClean="0">
                <a:latin typeface="Times New Roman" panose="02020603050405020304" pitchFamily="18" charset="0"/>
                <a:cs typeface="Times New Roman" panose="02020603050405020304" pitchFamily="18" charset="0"/>
              </a:rPr>
              <a:t>The Child’s Disorganized Attachment </a:t>
            </a:r>
            <a:r>
              <a:rPr lang="en-GB" sz="2800" dirty="0" smtClean="0">
                <a:latin typeface="Times New Roman" panose="02020603050405020304" pitchFamily="18" charset="0"/>
                <a:cs typeface="Times New Roman" panose="02020603050405020304" pitchFamily="18" charset="0"/>
              </a:rPr>
              <a:t>and </a:t>
            </a:r>
            <a:r>
              <a:rPr lang="en-GB" sz="2800" dirty="0" smtClean="0">
                <a:latin typeface="Times New Roman" panose="02020603050405020304" pitchFamily="18" charset="0"/>
                <a:cs typeface="Times New Roman" panose="02020603050405020304" pitchFamily="18" charset="0"/>
              </a:rPr>
              <a:t>Mary Ainsworth</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5759" y="1097280"/>
            <a:ext cx="10100603" cy="5521569"/>
          </a:xfrm>
        </p:spPr>
        <p:txBody>
          <a:bodyPr>
            <a:normAutofit/>
          </a:bodyPr>
          <a:lstStyle/>
          <a:p>
            <a:r>
              <a:rPr lang="en-GB" sz="2000" dirty="0" smtClean="0">
                <a:latin typeface="Times New Roman" panose="02020603050405020304" pitchFamily="18" charset="0"/>
                <a:cs typeface="Times New Roman" panose="02020603050405020304" pitchFamily="18" charset="0"/>
              </a:rPr>
              <a:t>This emphasizes the importance of parents or guardians care.</a:t>
            </a:r>
          </a:p>
          <a:p>
            <a:r>
              <a:rPr lang="en-GB" sz="2000" dirty="0" smtClean="0">
                <a:latin typeface="Times New Roman" panose="02020603050405020304" pitchFamily="18" charset="0"/>
                <a:cs typeface="Times New Roman" panose="02020603050405020304" pitchFamily="18" charset="0"/>
              </a:rPr>
              <a:t>The child appears distressed when his mother leaves.</a:t>
            </a:r>
          </a:p>
          <a:p>
            <a:r>
              <a:rPr lang="en-GB" sz="2000" dirty="0" smtClean="0">
                <a:latin typeface="Times New Roman" panose="02020603050405020304" pitchFamily="18" charset="0"/>
                <a:cs typeface="Times New Roman" panose="02020603050405020304" pitchFamily="18" charset="0"/>
              </a:rPr>
              <a:t>The child react when his mother leaves through crying and looking disturbed (White, 2018). </a:t>
            </a:r>
          </a:p>
          <a:p>
            <a:r>
              <a:rPr lang="en-GB" sz="2000" dirty="0" smtClean="0">
                <a:latin typeface="Times New Roman" panose="02020603050405020304" pitchFamily="18" charset="0"/>
                <a:cs typeface="Times New Roman" panose="02020603050405020304" pitchFamily="18" charset="0"/>
              </a:rPr>
              <a:t>Reunion behaviours </a:t>
            </a:r>
            <a:r>
              <a:rPr lang="en-GB" sz="2000" dirty="0" smtClean="0">
                <a:latin typeface="Times New Roman" panose="02020603050405020304" pitchFamily="18" charset="0"/>
                <a:cs typeface="Times New Roman" panose="02020603050405020304" pitchFamily="18" charset="0"/>
              </a:rPr>
              <a:t>were </a:t>
            </a:r>
            <a:r>
              <a:rPr lang="en-GB" sz="2000" dirty="0" smtClean="0">
                <a:latin typeface="Times New Roman" panose="02020603050405020304" pitchFamily="18" charset="0"/>
                <a:cs typeface="Times New Roman" panose="02020603050405020304" pitchFamily="18" charset="0"/>
              </a:rPr>
              <a:t>usually evident after she comes back. </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3021985" y="3886200"/>
            <a:ext cx="3907366" cy="2857500"/>
          </a:xfrm>
          <a:prstGeom prst="rect">
            <a:avLst/>
          </a:prstGeom>
        </p:spPr>
      </p:pic>
    </p:spTree>
    <p:extLst>
      <p:ext uri="{BB962C8B-B14F-4D97-AF65-F5344CB8AC3E}">
        <p14:creationId xmlns:p14="http://schemas.microsoft.com/office/powerpoint/2010/main" xmlns="" val="4146792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4000"/>
            <a:ext cx="8596668" cy="533791"/>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The Child’s Disorganized Attachment </a:t>
            </a:r>
            <a:r>
              <a:rPr lang="en-GB" sz="2800" dirty="0" smtClean="0">
                <a:latin typeface="Times New Roman" panose="02020603050405020304" pitchFamily="18" charset="0"/>
                <a:cs typeface="Times New Roman" panose="02020603050405020304" pitchFamily="18" charset="0"/>
              </a:rPr>
              <a:t>and </a:t>
            </a:r>
            <a:r>
              <a:rPr lang="en-GB" sz="2800" dirty="0" smtClean="0">
                <a:latin typeface="Times New Roman" panose="02020603050405020304" pitchFamily="18" charset="0"/>
                <a:cs typeface="Times New Roman" panose="02020603050405020304" pitchFamily="18" charset="0"/>
              </a:rPr>
              <a:t>Harry Harlow</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928468"/>
            <a:ext cx="8596668" cy="5112895"/>
          </a:xfrm>
        </p:spPr>
        <p:txBody>
          <a:bodyPr>
            <a:normAutofit/>
          </a:bodyPr>
          <a:lstStyle/>
          <a:p>
            <a:r>
              <a:rPr lang="en-GB" sz="2000" dirty="0" smtClean="0">
                <a:latin typeface="Times New Roman" panose="02020603050405020304" pitchFamily="18" charset="0"/>
                <a:cs typeface="Times New Roman" panose="02020603050405020304" pitchFamily="18" charset="0"/>
              </a:rPr>
              <a:t>It is important for the mother and the child to bond (Crittenden</a:t>
            </a:r>
            <a:r>
              <a:rPr lang="en-GB" sz="2000" dirty="0">
                <a:latin typeface="Times New Roman" panose="02020603050405020304" pitchFamily="18" charset="0"/>
                <a:cs typeface="Times New Roman" panose="02020603050405020304" pitchFamily="18" charset="0"/>
              </a:rPr>
              <a:t>, 2017). </a:t>
            </a:r>
          </a:p>
          <a:p>
            <a:r>
              <a:rPr lang="en-GB" sz="2000" dirty="0" smtClean="0">
                <a:latin typeface="Times New Roman" panose="02020603050405020304" pitchFamily="18" charset="0"/>
                <a:cs typeface="Times New Roman" panose="02020603050405020304" pitchFamily="18" charset="0"/>
              </a:rPr>
              <a:t>This study also encourages skin-to-skin contact to improve health.</a:t>
            </a:r>
          </a:p>
          <a:p>
            <a:r>
              <a:rPr lang="en-GB" sz="2000" dirty="0" smtClean="0">
                <a:latin typeface="Times New Roman" panose="02020603050405020304" pitchFamily="18" charset="0"/>
                <a:cs typeface="Times New Roman" panose="02020603050405020304" pitchFamily="18" charset="0"/>
              </a:rPr>
              <a:t>The child do not interact with his mother.</a:t>
            </a:r>
          </a:p>
          <a:p>
            <a:r>
              <a:rPr lang="en-GB" sz="2000" dirty="0" smtClean="0">
                <a:latin typeface="Times New Roman" panose="02020603050405020304" pitchFamily="18" charset="0"/>
                <a:cs typeface="Times New Roman" panose="02020603050405020304" pitchFamily="18" charset="0"/>
              </a:rPr>
              <a:t>No bond is evident between the two.</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11690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52400"/>
            <a:ext cx="8596668" cy="579120"/>
          </a:xfrm>
        </p:spPr>
        <p:txBody>
          <a:bodyPr>
            <a:normAutofit/>
          </a:bodyPr>
          <a:lstStyle/>
          <a:p>
            <a:pPr algn="ctr"/>
            <a:r>
              <a:rPr lang="en-GB" sz="3200" dirty="0" smtClean="0">
                <a:latin typeface="Times New Roman" pitchFamily="18" charset="0"/>
                <a:cs typeface="Times New Roman" pitchFamily="18" charset="0"/>
              </a:rPr>
              <a:t>Support </a:t>
            </a:r>
            <a:r>
              <a:rPr lang="en-GB" sz="3200" dirty="0" smtClean="0">
                <a:latin typeface="Times New Roman" pitchFamily="18" charset="0"/>
                <a:cs typeface="Times New Roman" pitchFamily="18" charset="0"/>
              </a:rPr>
              <a:t>of </a:t>
            </a:r>
            <a:r>
              <a:rPr lang="en-GB" sz="3200" dirty="0" smtClean="0">
                <a:latin typeface="Times New Roman" pitchFamily="18" charset="0"/>
                <a:cs typeface="Times New Roman" pitchFamily="18" charset="0"/>
              </a:rPr>
              <a:t>t</a:t>
            </a:r>
            <a:r>
              <a:rPr lang="en-GB" sz="3200" dirty="0" smtClean="0">
                <a:latin typeface="Times New Roman" pitchFamily="18" charset="0"/>
                <a:cs typeface="Times New Roman" pitchFamily="18" charset="0"/>
              </a:rPr>
              <a:t>he </a:t>
            </a:r>
            <a:r>
              <a:rPr lang="en-GB" sz="3200" dirty="0" smtClean="0">
                <a:latin typeface="Times New Roman" pitchFamily="18" charset="0"/>
                <a:cs typeface="Times New Roman" pitchFamily="18" charset="0"/>
              </a:rPr>
              <a:t>Theories</a:t>
            </a:r>
            <a:endParaRPr lang="en-GB" sz="3200" dirty="0">
              <a:latin typeface="Times New Roman" pitchFamily="18" charset="0"/>
              <a:cs typeface="Times New Roman" pitchFamily="18" charset="0"/>
            </a:endParaRPr>
          </a:p>
        </p:txBody>
      </p:sp>
      <p:sp>
        <p:nvSpPr>
          <p:cNvPr id="3" name="Content Placeholder 2"/>
          <p:cNvSpPr>
            <a:spLocks noGrp="1"/>
          </p:cNvSpPr>
          <p:nvPr>
            <p:ph idx="1"/>
          </p:nvPr>
        </p:nvSpPr>
        <p:spPr>
          <a:xfrm>
            <a:off x="351692" y="928468"/>
            <a:ext cx="10874326" cy="5125595"/>
          </a:xfrm>
        </p:spPr>
        <p:txBody>
          <a:bodyPr>
            <a:normAutofit/>
          </a:bodyPr>
          <a:lstStyle/>
          <a:p>
            <a:pPr algn="ctr"/>
            <a:r>
              <a:rPr lang="en-GB" sz="2000" dirty="0" smtClean="0">
                <a:latin typeface="Times New Roman" panose="02020603050405020304" pitchFamily="18" charset="0"/>
                <a:cs typeface="Times New Roman" panose="02020603050405020304" pitchFamily="18" charset="0"/>
              </a:rPr>
              <a:t>I agree with the theories because;</a:t>
            </a:r>
          </a:p>
          <a:p>
            <a:pPr>
              <a:buFont typeface="Wingdings" pitchFamily="2" charset="2"/>
              <a:buChar char="v"/>
            </a:pPr>
            <a:r>
              <a:rPr lang="en-GB" sz="2000" dirty="0" smtClean="0">
                <a:latin typeface="Times New Roman" panose="02020603050405020304" pitchFamily="18" charset="0"/>
                <a:cs typeface="Times New Roman" panose="02020603050405020304" pitchFamily="18" charset="0"/>
              </a:rPr>
              <a:t>The </a:t>
            </a:r>
            <a:r>
              <a:rPr lang="en-GB" sz="2000" dirty="0" smtClean="0">
                <a:latin typeface="Times New Roman" panose="02020603050405020304" pitchFamily="18" charset="0"/>
                <a:cs typeface="Times New Roman" panose="02020603050405020304" pitchFamily="18" charset="0"/>
              </a:rPr>
              <a:t>theories </a:t>
            </a:r>
            <a:r>
              <a:rPr lang="en-GB" sz="2000" dirty="0" smtClean="0">
                <a:latin typeface="Times New Roman" panose="02020603050405020304" pitchFamily="18" charset="0"/>
                <a:cs typeface="Times New Roman" panose="02020603050405020304" pitchFamily="18" charset="0"/>
              </a:rPr>
              <a:t>explain </a:t>
            </a:r>
            <a:r>
              <a:rPr lang="en-GB" sz="2000" dirty="0" smtClean="0">
                <a:latin typeface="Times New Roman" panose="02020603050405020304" pitchFamily="18" charset="0"/>
                <a:cs typeface="Times New Roman" panose="02020603050405020304" pitchFamily="18" charset="0"/>
              </a:rPr>
              <a:t>the disorganized attachment appropriately.</a:t>
            </a:r>
          </a:p>
          <a:p>
            <a:pPr>
              <a:buFont typeface="Wingdings" pitchFamily="2" charset="2"/>
              <a:buChar char="v"/>
            </a:pPr>
            <a:r>
              <a:rPr lang="en-GB" sz="2000" dirty="0" smtClean="0">
                <a:latin typeface="Times New Roman" panose="02020603050405020304" pitchFamily="18" charset="0"/>
                <a:cs typeface="Times New Roman" panose="02020603050405020304" pitchFamily="18" charset="0"/>
              </a:rPr>
              <a:t>Parents should understand their children </a:t>
            </a:r>
            <a:r>
              <a:rPr lang="en-GB" sz="2000" dirty="0" smtClean="0">
                <a:latin typeface="Times New Roman" panose="02020603050405020304" pitchFamily="18" charset="0"/>
                <a:cs typeface="Times New Roman" panose="02020603050405020304" pitchFamily="18" charset="0"/>
              </a:rPr>
              <a:t>well</a:t>
            </a:r>
            <a:r>
              <a:rPr lang="en-GB" sz="2000" dirty="0" smtClean="0">
                <a:latin typeface="Times New Roman" panose="02020603050405020304" pitchFamily="18" charset="0"/>
                <a:cs typeface="Times New Roman" panose="02020603050405020304" pitchFamily="18" charset="0"/>
              </a:rPr>
              <a:t>.</a:t>
            </a:r>
            <a:endParaRPr lang="en-GB" sz="2000" dirty="0" smtClean="0">
              <a:latin typeface="Times New Roman" panose="02020603050405020304" pitchFamily="18" charset="0"/>
              <a:cs typeface="Times New Roman" panose="02020603050405020304" pitchFamily="18" charset="0"/>
            </a:endParaRPr>
          </a:p>
          <a:p>
            <a:pPr>
              <a:buFont typeface="Wingdings" pitchFamily="2" charset="2"/>
              <a:buChar char="v"/>
            </a:pPr>
            <a:r>
              <a:rPr lang="en-GB" sz="2000" dirty="0" smtClean="0">
                <a:latin typeface="Times New Roman" panose="02020603050405020304" pitchFamily="18" charset="0"/>
                <a:cs typeface="Times New Roman" panose="02020603050405020304" pitchFamily="18" charset="0"/>
              </a:rPr>
              <a:t>Patterns of attachments are understood </a:t>
            </a:r>
            <a:r>
              <a:rPr lang="en-GB" sz="2000" dirty="0" smtClean="0">
                <a:latin typeface="Times New Roman" panose="02020603050405020304" pitchFamily="18" charset="0"/>
                <a:cs typeface="Times New Roman" panose="02020603050405020304" pitchFamily="18" charset="0"/>
              </a:rPr>
              <a:t>well</a:t>
            </a:r>
            <a:r>
              <a:rPr lang="en-GB" sz="2000" dirty="0" smtClean="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(Holmes, 2014</a:t>
            </a:r>
            <a:r>
              <a:rPr lang="en-GB" sz="2000" dirty="0">
                <a:latin typeface="Times New Roman" panose="02020603050405020304" pitchFamily="18" charset="0"/>
                <a:cs typeface="Times New Roman" panose="02020603050405020304" pitchFamily="18" charset="0"/>
              </a:rPr>
              <a:t>). </a:t>
            </a:r>
            <a:endParaRPr lang="en-GB" sz="2000" dirty="0" smtClean="0">
              <a:latin typeface="Times New Roman" panose="02020603050405020304" pitchFamily="18" charset="0"/>
              <a:cs typeface="Times New Roman" panose="02020603050405020304" pitchFamily="18" charset="0"/>
            </a:endParaRPr>
          </a:p>
          <a:p>
            <a:pPr>
              <a:buFont typeface="Wingdings" pitchFamily="2" charset="2"/>
              <a:buChar char="v"/>
            </a:pPr>
            <a:r>
              <a:rPr lang="en-GB" sz="2000" dirty="0" smtClean="0">
                <a:latin typeface="Times New Roman" panose="02020603050405020304" pitchFamily="18" charset="0"/>
                <a:cs typeface="Times New Roman" panose="02020603050405020304" pitchFamily="18" charset="0"/>
              </a:rPr>
              <a:t>Theories can improve the parent-child bond and interactions</a:t>
            </a:r>
            <a:r>
              <a:rPr lang="en-GB" sz="2000" dirty="0" smtClean="0">
                <a:latin typeface="Times New Roman" panose="02020603050405020304" pitchFamily="18" charset="0"/>
                <a:cs typeface="Times New Roman" panose="02020603050405020304" pitchFamily="18" charset="0"/>
              </a:rPr>
              <a:t>.</a:t>
            </a:r>
          </a:p>
          <a:p>
            <a:pPr>
              <a:buFont typeface="Wingdings" pitchFamily="2" charset="2"/>
              <a:buChar char="v"/>
            </a:pPr>
            <a:r>
              <a:rPr lang="en-GB" sz="2000" dirty="0" smtClean="0">
                <a:latin typeface="Times New Roman" panose="02020603050405020304" pitchFamily="18" charset="0"/>
                <a:cs typeface="Times New Roman" panose="02020603050405020304" pitchFamily="18" charset="0"/>
              </a:rPr>
              <a:t>The theories relate well  as observed from  the child </a:t>
            </a:r>
            <a:r>
              <a:rPr lang="en-GB" sz="2000" dirty="0" smtClean="0">
                <a:latin typeface="Times New Roman" panose="02020603050405020304" pitchFamily="18" charset="0"/>
                <a:cs typeface="Times New Roman" panose="02020603050405020304" pitchFamily="18" charset="0"/>
              </a:rPr>
              <a:t>I</a:t>
            </a:r>
            <a:r>
              <a:rPr lang="en-GB" sz="2000" dirty="0" smtClean="0">
                <a:latin typeface="Times New Roman" panose="02020603050405020304" pitchFamily="18" charset="0"/>
                <a:cs typeface="Times New Roman" panose="02020603050405020304" pitchFamily="18" charset="0"/>
              </a:rPr>
              <a:t> studied,</a:t>
            </a:r>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575603" y="3664802"/>
            <a:ext cx="8740602" cy="2698750"/>
          </a:xfrm>
          <a:prstGeom prst="rect">
            <a:avLst/>
          </a:prstGeom>
        </p:spPr>
      </p:pic>
    </p:spTree>
    <p:extLst>
      <p:ext uri="{BB962C8B-B14F-4D97-AF65-F5344CB8AC3E}">
        <p14:creationId xmlns:p14="http://schemas.microsoft.com/office/powerpoint/2010/main" xmlns="" val="3025155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14300"/>
            <a:ext cx="8596668" cy="617220"/>
          </a:xfrm>
        </p:spPr>
        <p:txBody>
          <a:bodyPr>
            <a:normAutofit/>
          </a:bodyPr>
          <a:lstStyle/>
          <a:p>
            <a:pPr algn="ctr"/>
            <a:r>
              <a:rPr lang="en-GB" sz="3200" dirty="0" smtClean="0">
                <a:latin typeface="Times New Roman" pitchFamily="18" charset="0"/>
                <a:cs typeface="Times New Roman" pitchFamily="18" charset="0"/>
              </a:rPr>
              <a:t>Conclusion</a:t>
            </a:r>
            <a:endParaRPr lang="en-GB" sz="3200" dirty="0">
              <a:latin typeface="Times New Roman" pitchFamily="18" charset="0"/>
              <a:cs typeface="Times New Roman" pitchFamily="18" charset="0"/>
            </a:endParaRPr>
          </a:p>
        </p:txBody>
      </p:sp>
      <p:sp>
        <p:nvSpPr>
          <p:cNvPr id="3" name="Content Placeholder 2"/>
          <p:cNvSpPr>
            <a:spLocks noGrp="1"/>
          </p:cNvSpPr>
          <p:nvPr>
            <p:ph idx="1"/>
          </p:nvPr>
        </p:nvSpPr>
        <p:spPr>
          <a:xfrm>
            <a:off x="677333" y="844062"/>
            <a:ext cx="10267331" cy="4522611"/>
          </a:xfrm>
        </p:spPr>
        <p:txBody>
          <a:bodyPr>
            <a:normAutofit/>
          </a:bodyPr>
          <a:lstStyle/>
          <a:p>
            <a:r>
              <a:rPr lang="en-GB" sz="2000" dirty="0" smtClean="0">
                <a:latin typeface="Times New Roman" panose="02020603050405020304" pitchFamily="18" charset="0"/>
                <a:cs typeface="Times New Roman" panose="02020603050405020304" pitchFamily="18" charset="0"/>
              </a:rPr>
              <a:t>Disorganized </a:t>
            </a:r>
            <a:r>
              <a:rPr lang="en-GB" sz="2000" dirty="0">
                <a:latin typeface="Times New Roman" panose="02020603050405020304" pitchFamily="18" charset="0"/>
                <a:cs typeface="Times New Roman" panose="02020603050405020304" pitchFamily="18" charset="0"/>
              </a:rPr>
              <a:t>attachment </a:t>
            </a:r>
            <a:r>
              <a:rPr lang="en-GB" sz="2000" dirty="0" smtClean="0">
                <a:latin typeface="Times New Roman" panose="02020603050405020304" pitchFamily="18" charset="0"/>
                <a:cs typeface="Times New Roman" panose="02020603050405020304" pitchFamily="18" charset="0"/>
              </a:rPr>
              <a:t>is caused by maltreatment </a:t>
            </a:r>
            <a:r>
              <a:rPr lang="en-GB" sz="2000" dirty="0">
                <a:latin typeface="Times New Roman" panose="02020603050405020304" pitchFamily="18" charset="0"/>
                <a:cs typeface="Times New Roman" panose="02020603050405020304" pitchFamily="18" charset="0"/>
              </a:rPr>
              <a:t>from a </a:t>
            </a:r>
            <a:r>
              <a:rPr lang="en-GB" sz="2000" dirty="0" smtClean="0">
                <a:latin typeface="Times New Roman" panose="02020603050405020304" pitchFamily="18" charset="0"/>
                <a:cs typeface="Times New Roman" panose="02020603050405020304" pitchFamily="18" charset="0"/>
              </a:rPr>
              <a:t>parents and this was evident from the child </a:t>
            </a:r>
            <a:r>
              <a:rPr lang="en-GB" sz="2000" dirty="0" smtClean="0">
                <a:latin typeface="Times New Roman" panose="02020603050405020304" pitchFamily="18" charset="0"/>
                <a:cs typeface="Times New Roman" panose="02020603050405020304" pitchFamily="18" charset="0"/>
              </a:rPr>
              <a:t>I</a:t>
            </a:r>
            <a:r>
              <a:rPr lang="en-GB" sz="2000" dirty="0" smtClean="0">
                <a:latin typeface="Times New Roman" panose="02020603050405020304" pitchFamily="18" charset="0"/>
                <a:cs typeface="Times New Roman" panose="02020603050405020304" pitchFamily="18" charset="0"/>
              </a:rPr>
              <a:t> studied.</a:t>
            </a:r>
            <a:endParaRPr lang="en-GB" sz="2000" dirty="0" smtClean="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Parents should be close with their siblings.</a:t>
            </a:r>
          </a:p>
          <a:p>
            <a:r>
              <a:rPr lang="en-GB" sz="2000" dirty="0" smtClean="0">
                <a:latin typeface="Times New Roman" panose="02020603050405020304" pitchFamily="18" charset="0"/>
                <a:cs typeface="Times New Roman" panose="02020603050405020304" pitchFamily="18" charset="0"/>
              </a:rPr>
              <a:t>Safety for children is important.</a:t>
            </a:r>
          </a:p>
          <a:p>
            <a:r>
              <a:rPr lang="en-GB" sz="2000" dirty="0" smtClean="0">
                <a:latin typeface="Times New Roman" panose="02020603050405020304" pitchFamily="18" charset="0"/>
                <a:cs typeface="Times New Roman" panose="02020603050405020304" pitchFamily="18" charset="0"/>
              </a:rPr>
              <a:t>A conducive environment counters the disorganized attachment.</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70491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41300"/>
            <a:ext cx="8596668" cy="616829"/>
          </a:xfrm>
        </p:spPr>
        <p:txBody>
          <a:bodyPr>
            <a:normAutofit/>
          </a:bodyPr>
          <a:lstStyle/>
          <a:p>
            <a:pPr algn="ctr"/>
            <a:r>
              <a:rPr lang="en-GB" sz="3200" dirty="0" smtClean="0">
                <a:latin typeface="Times New Roman" panose="02020603050405020304" pitchFamily="18" charset="0"/>
                <a:cs typeface="Times New Roman" panose="02020603050405020304" pitchFamily="18" charset="0"/>
              </a:rPr>
              <a:t>References</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104901"/>
            <a:ext cx="9634284" cy="4936462"/>
          </a:xfrm>
        </p:spPr>
        <p:txBody>
          <a:bodyPr>
            <a:normAutofit/>
          </a:bodyPr>
          <a:lstStyle/>
          <a:p>
            <a:r>
              <a:rPr lang="en-GB" sz="2000" dirty="0">
                <a:latin typeface="Times New Roman" panose="02020603050405020304" pitchFamily="18" charset="0"/>
                <a:cs typeface="Times New Roman" panose="02020603050405020304" pitchFamily="18" charset="0"/>
              </a:rPr>
              <a:t>Crittenden, P. M. (2017). Gifts from Mary Ainsworth and John Bowlby. </a:t>
            </a:r>
            <a:r>
              <a:rPr lang="en-GB" sz="2000" i="1" dirty="0">
                <a:latin typeface="Times New Roman" panose="02020603050405020304" pitchFamily="18" charset="0"/>
                <a:cs typeface="Times New Roman" panose="02020603050405020304" pitchFamily="18" charset="0"/>
              </a:rPr>
              <a:t>Clinical child psychology and psychiatry</a:t>
            </a:r>
            <a:r>
              <a:rPr lang="en-GB" sz="2000" dirty="0">
                <a:latin typeface="Times New Roman" panose="02020603050405020304" pitchFamily="18" charset="0"/>
                <a:cs typeface="Times New Roman" panose="02020603050405020304" pitchFamily="18" charset="0"/>
              </a:rPr>
              <a:t>, </a:t>
            </a:r>
            <a:r>
              <a:rPr lang="en-GB" sz="2000" i="1" dirty="0">
                <a:latin typeface="Times New Roman" panose="02020603050405020304" pitchFamily="18" charset="0"/>
                <a:cs typeface="Times New Roman" panose="02020603050405020304" pitchFamily="18" charset="0"/>
              </a:rPr>
              <a:t>22</a:t>
            </a:r>
            <a:r>
              <a:rPr lang="en-GB" sz="2000" dirty="0">
                <a:latin typeface="Times New Roman" panose="02020603050405020304" pitchFamily="18" charset="0"/>
                <a:cs typeface="Times New Roman" panose="02020603050405020304" pitchFamily="18" charset="0"/>
              </a:rPr>
              <a:t>(3), 436-442.</a:t>
            </a:r>
          </a:p>
          <a:p>
            <a:r>
              <a:rPr lang="en-GB" sz="2000" dirty="0" smtClean="0">
                <a:latin typeface="Times New Roman" panose="02020603050405020304" pitchFamily="18" charset="0"/>
                <a:cs typeface="Times New Roman" panose="02020603050405020304" pitchFamily="18" charset="0"/>
              </a:rPr>
              <a:t>Holmes, J. (2014). </a:t>
            </a:r>
            <a:r>
              <a:rPr lang="en-GB" sz="2000" i="1" dirty="0" smtClean="0">
                <a:latin typeface="Times New Roman" panose="02020603050405020304" pitchFamily="18" charset="0"/>
                <a:cs typeface="Times New Roman" panose="02020603050405020304" pitchFamily="18" charset="0"/>
              </a:rPr>
              <a:t>John Bowlby and attachment theory</a:t>
            </a:r>
            <a:r>
              <a:rPr lang="en-GB" sz="2000" dirty="0" smtClean="0">
                <a:latin typeface="Times New Roman" panose="02020603050405020304" pitchFamily="18" charset="0"/>
                <a:cs typeface="Times New Roman" panose="02020603050405020304" pitchFamily="18" charset="0"/>
              </a:rPr>
              <a:t>. </a:t>
            </a:r>
            <a:r>
              <a:rPr lang="en-GB" sz="2000" dirty="0" err="1" smtClean="0">
                <a:latin typeface="Times New Roman" panose="02020603050405020304" pitchFamily="18" charset="0"/>
                <a:cs typeface="Times New Roman" panose="02020603050405020304" pitchFamily="18" charset="0"/>
              </a:rPr>
              <a:t>Routledge</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White</a:t>
            </a:r>
            <a:r>
              <a:rPr lang="en-GB" sz="2000" dirty="0">
                <a:latin typeface="Times New Roman" panose="02020603050405020304" pitchFamily="18" charset="0"/>
                <a:cs typeface="Times New Roman" panose="02020603050405020304" pitchFamily="18" charset="0"/>
              </a:rPr>
              <a:t>, K. (2018). Attachment theory and The John Bowlby Memorial Lecture 2013: a short history. In </a:t>
            </a:r>
            <a:r>
              <a:rPr lang="en-GB" sz="2000" i="1" dirty="0">
                <a:latin typeface="Times New Roman" panose="02020603050405020304" pitchFamily="18" charset="0"/>
                <a:cs typeface="Times New Roman" panose="02020603050405020304" pitchFamily="18" charset="0"/>
              </a:rPr>
              <a:t>Addictions From an Attachment Perspective</a:t>
            </a:r>
            <a:r>
              <a:rPr lang="en-GB" sz="2000" dirty="0">
                <a:latin typeface="Times New Roman" panose="02020603050405020304" pitchFamily="18" charset="0"/>
                <a:cs typeface="Times New Roman" panose="02020603050405020304" pitchFamily="18" charset="0"/>
              </a:rPr>
              <a:t> (pp. 19-28). </a:t>
            </a:r>
            <a:r>
              <a:rPr lang="en-GB" sz="2000" dirty="0" err="1">
                <a:latin typeface="Times New Roman" panose="02020603050405020304" pitchFamily="18" charset="0"/>
                <a:cs typeface="Times New Roman" panose="02020603050405020304" pitchFamily="18" charset="0"/>
              </a:rPr>
              <a:t>Routledge</a:t>
            </a:r>
            <a:r>
              <a:rPr lang="en-GB"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1220536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625601"/>
            <a:ext cx="8596668" cy="4415762"/>
          </a:xfrm>
        </p:spPr>
        <p:txBody>
          <a:bodyPr>
            <a:normAutofit/>
          </a:bodyPr>
          <a:lstStyle/>
          <a:p>
            <a:r>
              <a:rPr lang="en-GB" sz="2800" dirty="0" smtClean="0">
                <a:latin typeface="Times New Roman" panose="02020603050405020304" pitchFamily="18" charset="0"/>
                <a:cs typeface="Times New Roman" panose="02020603050405020304" pitchFamily="18" charset="0"/>
              </a:rPr>
              <a:t>Presented by;</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7057387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147</TotalTime>
  <Words>852</Words>
  <Application>Microsoft Office PowerPoint</Application>
  <PresentationFormat>Custom</PresentationFormat>
  <Paragraphs>61</Paragraphs>
  <Slides>10</Slides>
  <Notes>7</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Attachment Theories</vt:lpstr>
      <vt:lpstr>Introduction</vt:lpstr>
      <vt:lpstr>Description of the Child’s Attachment</vt:lpstr>
      <vt:lpstr>The Child’s Disorganized Attachment and John Bowlby Theory</vt:lpstr>
      <vt:lpstr>The Child’s Disorganized Attachment and Mary Ainsworth</vt:lpstr>
      <vt:lpstr>The Child’s Disorganized Attachment and Harry Harlow</vt:lpstr>
      <vt:lpstr>Support of the Theories</vt:lpstr>
      <vt:lpstr>Conclusion</vt:lpstr>
      <vt:lpstr>References</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Attachment Theories</dc:title>
  <dc:creator>Windows User</dc:creator>
  <cp:lastModifiedBy>ADM</cp:lastModifiedBy>
  <cp:revision>31</cp:revision>
  <dcterms:created xsi:type="dcterms:W3CDTF">2019-01-26T05:11:31Z</dcterms:created>
  <dcterms:modified xsi:type="dcterms:W3CDTF">2019-01-25T07:30:18Z</dcterms:modified>
</cp:coreProperties>
</file>